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gif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935738740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935738740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357387409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9357387409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Superposition refers to a combination of states we would ordinarily describe independently. To make a classical analogy, if you play two musical notes at once, what you will hear is a superposition of the two notes.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9357387409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9357387409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Entanglement is a famously counter-intuitive quantum phenomenon describing behavior we never see in the classical world. Entangled particles behave together as a system in ways that cannot be explained using classical logic.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93beb0fb8d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93beb0fb8d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93beb0fb8d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93beb0fb8d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96e887a77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96e887a77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Decoherence: 1 → 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Comfy state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3beb0fb8d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3beb0fb8d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93beb0fb8d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93beb0fb8d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3beb0fb8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3beb0fb8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357387409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357387409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96e887a7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96e887a7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935738740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93573874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Smaller transistors → more transistors → more power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935738740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935738740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opening Chrome, very specific transistors need to turn on and off. If electrons continue to flow, unintended actions will occur.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One’s errors are another’s treasures.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935738740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935738740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935738740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935738740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35738740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35738740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also interference but we can ignore that for now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93beb0fb8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93beb0fb8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93beb0fb8d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93beb0fb8d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Y6dtjVSAHCil5oQjeSQlAgQXpJGeAMg-/view" TargetMode="External"/><Relationship Id="rId4" Type="http://schemas.openxmlformats.org/officeDocument/2006/relationships/image" Target="../media/image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Relationship Id="rId5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15.png"/><Relationship Id="rId7" Type="http://schemas.openxmlformats.org/officeDocument/2006/relationships/image" Target="../media/image17.jpg"/><Relationship Id="rId8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qiskit.org/learn/" TargetMode="External"/><Relationship Id="rId4" Type="http://schemas.openxmlformats.org/officeDocument/2006/relationships/hyperlink" Target="https://ibm.co/joinqiskitslack" TargetMode="External"/><Relationship Id="rId5" Type="http://schemas.openxmlformats.org/officeDocument/2006/relationships/hyperlink" Target="https://qiskit.org/advocates/" TargetMode="External"/><Relationship Id="rId6" Type="http://schemas.openxmlformats.org/officeDocument/2006/relationships/hyperlink" Target="https://www.ibm.com/quantum-computing/network/researchers" TargetMode="External"/></Relationships>
</file>

<file path=ppt/slides/_rels/slide19.xml.rels><?xml version="1.0" encoding="UTF-8" standalone="yes"?><Relationships xmlns="http://schemas.openxmlformats.org/package/2006/relationships"><Relationship Id="rId11" Type="http://schemas.openxmlformats.org/officeDocument/2006/relationships/hyperlink" Target="https://slideplayer.com/slide/3169508/" TargetMode="External"/><Relationship Id="rId10" Type="http://schemas.openxmlformats.org/officeDocument/2006/relationships/hyperlink" Target="https://quantum-computing.ibm.com/docs/iqx/guide/shors-algorithm" TargetMode="External"/><Relationship Id="rId13" Type="http://schemas.openxmlformats.org/officeDocument/2006/relationships/hyperlink" Target="https://medium.com/@quantum_wa/quantum-annealing-cdb129e96601" TargetMode="External"/><Relationship Id="rId12" Type="http://schemas.openxmlformats.org/officeDocument/2006/relationships/hyperlink" Target="https://medium.com/qiskit/project-highlight-hybrid-quantum-classical-machine-learning-e5319982e3b1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ibm.co/3lIitjx" TargetMode="External"/><Relationship Id="rId4" Type="http://schemas.openxmlformats.org/officeDocument/2006/relationships/hyperlink" Target="https://github.com/splch/quantum-for-cs/blob/master/presentation%20code.ipynb" TargetMode="External"/><Relationship Id="rId9" Type="http://schemas.openxmlformats.org/officeDocument/2006/relationships/hyperlink" Target="https://qiskit.org/documentation/tutorials/finance/06_basket_option_pricing.html" TargetMode="External"/><Relationship Id="rId5" Type="http://schemas.openxmlformats.org/officeDocument/2006/relationships/hyperlink" Target="https://qiskit.org/learn/intro-qc-qh" TargetMode="External"/><Relationship Id="rId6" Type="http://schemas.openxmlformats.org/officeDocument/2006/relationships/hyperlink" Target="https://www.ibm.com/blogs/research/2017/09/qc-how-it-works/" TargetMode="External"/><Relationship Id="rId7" Type="http://schemas.openxmlformats.org/officeDocument/2006/relationships/hyperlink" Target="https://www.ibm.com/quantum-computing/learn/what-is-quantum-computing/" TargetMode="External"/><Relationship Id="rId8" Type="http://schemas.openxmlformats.org/officeDocument/2006/relationships/hyperlink" Target="https://newscenter.lbl.gov/2016/10/06/smallest-transistor-1-nm-gate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Relationship Id="rId4" Type="http://schemas.openxmlformats.org/officeDocument/2006/relationships/image" Target="../media/image18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Quantum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Spencer Churchill — IBM Qiskit Advocate</a:t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7950" y="1477743"/>
            <a:ext cx="1616669" cy="1616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/>
          <p:nvPr/>
        </p:nvSpPr>
        <p:spPr>
          <a:xfrm>
            <a:off x="37" y="3078913"/>
            <a:ext cx="3783600" cy="206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Qubits as bits</a:t>
            </a:r>
            <a:endParaRPr sz="2800"/>
          </a:p>
        </p:txBody>
      </p:sp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226075" y="1465800"/>
            <a:ext cx="2808000" cy="16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Qubits can behave the same as bits; however, they can exhibit more unique </a:t>
            </a:r>
            <a:r>
              <a:rPr lang="en" sz="1800"/>
              <a:t>behaviors</a:t>
            </a:r>
            <a:r>
              <a:rPr lang="en" sz="1800"/>
              <a:t>.</a:t>
            </a:r>
            <a:endParaRPr sz="1800"/>
          </a:p>
        </p:txBody>
      </p:sp>
      <p:pic>
        <p:nvPicPr>
          <p:cNvPr id="155" name="Google Shape;155;p22"/>
          <p:cNvPicPr preferRelativeResize="0"/>
          <p:nvPr/>
        </p:nvPicPr>
        <p:blipFill rotWithShape="1">
          <a:blip r:embed="rId3">
            <a:alphaModFix/>
          </a:blip>
          <a:srcRect b="57332" l="9543" r="0" t="0"/>
          <a:stretch/>
        </p:blipFill>
        <p:spPr>
          <a:xfrm>
            <a:off x="4929325" y="152400"/>
            <a:ext cx="4062276" cy="206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 rotWithShape="1">
          <a:blip r:embed="rId3">
            <a:alphaModFix/>
          </a:blip>
          <a:srcRect b="0" l="9543" r="0" t="42667"/>
          <a:stretch/>
        </p:blipFill>
        <p:spPr>
          <a:xfrm>
            <a:off x="4929325" y="2216976"/>
            <a:ext cx="4062276" cy="2774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078923"/>
            <a:ext cx="3783683" cy="206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2"/>
          <p:cNvSpPr txBox="1"/>
          <p:nvPr/>
        </p:nvSpPr>
        <p:spPr>
          <a:xfrm>
            <a:off x="0" y="0"/>
            <a:ext cx="11094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with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/>
          <p:nvPr/>
        </p:nvSpPr>
        <p:spPr>
          <a:xfrm>
            <a:off x="37" y="3078913"/>
            <a:ext cx="3783600" cy="206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Qubit behaviors</a:t>
            </a:r>
            <a:endParaRPr sz="2800"/>
          </a:p>
        </p:txBody>
      </p:sp>
      <p:sp>
        <p:nvSpPr>
          <p:cNvPr id="165" name="Google Shape;165;p2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Here, we can see a fundamental ability of qubits: </a:t>
            </a:r>
            <a:r>
              <a:rPr b="1" lang="en" sz="1800"/>
              <a:t>superposition</a:t>
            </a:r>
            <a:r>
              <a:rPr lang="en" sz="1800"/>
              <a:t>.</a:t>
            </a:r>
            <a:endParaRPr sz="1800"/>
          </a:p>
        </p:txBody>
      </p:sp>
      <p:pic>
        <p:nvPicPr>
          <p:cNvPr id="166" name="Google Shape;166;p23"/>
          <p:cNvPicPr preferRelativeResize="0"/>
          <p:nvPr/>
        </p:nvPicPr>
        <p:blipFill rotWithShape="1">
          <a:blip r:embed="rId3">
            <a:alphaModFix/>
          </a:blip>
          <a:srcRect b="54981" l="9942" r="0" t="0"/>
          <a:stretch/>
        </p:blipFill>
        <p:spPr>
          <a:xfrm>
            <a:off x="5099850" y="152400"/>
            <a:ext cx="3891751" cy="217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3"/>
          <p:cNvPicPr preferRelativeResize="0"/>
          <p:nvPr/>
        </p:nvPicPr>
        <p:blipFill rotWithShape="1">
          <a:blip r:embed="rId3">
            <a:alphaModFix/>
          </a:blip>
          <a:srcRect b="0" l="9942" r="0" t="45018"/>
          <a:stretch/>
        </p:blipFill>
        <p:spPr>
          <a:xfrm>
            <a:off x="5099850" y="2330675"/>
            <a:ext cx="3891751" cy="266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2" y="3078948"/>
            <a:ext cx="3783683" cy="206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"/>
          <p:cNvSpPr txBox="1"/>
          <p:nvPr/>
        </p:nvSpPr>
        <p:spPr>
          <a:xfrm>
            <a:off x="0" y="0"/>
            <a:ext cx="11094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with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/>
          <p:nvPr/>
        </p:nvSpPr>
        <p:spPr>
          <a:xfrm>
            <a:off x="37" y="3078913"/>
            <a:ext cx="3783600" cy="206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Qubit behaviors</a:t>
            </a:r>
            <a:endParaRPr sz="2800"/>
          </a:p>
        </p:txBody>
      </p:sp>
      <p:sp>
        <p:nvSpPr>
          <p:cNvPr id="176" name="Google Shape;176;p2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Here, we can see a fundamental ability of qubits: </a:t>
            </a:r>
            <a:r>
              <a:rPr b="1" lang="en" sz="1800"/>
              <a:t>entanglement</a:t>
            </a:r>
            <a:r>
              <a:rPr lang="en" sz="1800"/>
              <a:t>.</a:t>
            </a:r>
            <a:endParaRPr sz="1800"/>
          </a:p>
        </p:txBody>
      </p:sp>
      <p:pic>
        <p:nvPicPr>
          <p:cNvPr id="177" name="Google Shape;17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078923"/>
            <a:ext cx="3783683" cy="206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4"/>
          <p:cNvPicPr preferRelativeResize="0"/>
          <p:nvPr/>
        </p:nvPicPr>
        <p:blipFill rotWithShape="1">
          <a:blip r:embed="rId4">
            <a:alphaModFix/>
          </a:blip>
          <a:srcRect b="54646" l="10602" r="0" t="0"/>
          <a:stretch/>
        </p:blipFill>
        <p:spPr>
          <a:xfrm>
            <a:off x="5122325" y="152400"/>
            <a:ext cx="3869275" cy="219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4"/>
          <p:cNvPicPr preferRelativeResize="0"/>
          <p:nvPr/>
        </p:nvPicPr>
        <p:blipFill rotWithShape="1">
          <a:blip r:embed="rId4">
            <a:alphaModFix/>
          </a:blip>
          <a:srcRect b="0" l="10602" r="0" t="45352"/>
          <a:stretch/>
        </p:blipFill>
        <p:spPr>
          <a:xfrm>
            <a:off x="5122325" y="2346900"/>
            <a:ext cx="3869275" cy="2644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4"/>
          <p:cNvSpPr txBox="1"/>
          <p:nvPr/>
        </p:nvSpPr>
        <p:spPr>
          <a:xfrm>
            <a:off x="0" y="0"/>
            <a:ext cx="11094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with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on real quantum computers</a:t>
            </a:r>
            <a:endParaRPr/>
          </a:p>
        </p:txBody>
      </p:sp>
      <p:sp>
        <p:nvSpPr>
          <p:cNvPr id="186" name="Google Shape;186;p25"/>
          <p:cNvSpPr txBox="1"/>
          <p:nvPr/>
        </p:nvSpPr>
        <p:spPr>
          <a:xfrm>
            <a:off x="0" y="0"/>
            <a:ext cx="11094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with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311700" y="445025"/>
            <a:ext cx="4520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Entanglement</a:t>
            </a:r>
            <a:endParaRPr/>
          </a:p>
        </p:txBody>
      </p:sp>
      <p:sp>
        <p:nvSpPr>
          <p:cNvPr id="192" name="Google Shape;192;p26"/>
          <p:cNvSpPr txBox="1"/>
          <p:nvPr/>
        </p:nvSpPr>
        <p:spPr>
          <a:xfrm>
            <a:off x="0" y="0"/>
            <a:ext cx="11094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with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3" name="Google Shape;193;p26" title="santiag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650" y="1763900"/>
            <a:ext cx="5872701" cy="330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Analysis</a:t>
            </a:r>
            <a:endParaRPr/>
          </a:p>
        </p:txBody>
      </p:sp>
      <p:pic>
        <p:nvPicPr>
          <p:cNvPr id="199" name="Google Shape;19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1543" y="1765350"/>
            <a:ext cx="5760929" cy="330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1547" y="1765350"/>
            <a:ext cx="5058717" cy="3301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1562" y="1765350"/>
            <a:ext cx="5570528" cy="3301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7"/>
          <p:cNvSpPr txBox="1"/>
          <p:nvPr/>
        </p:nvSpPr>
        <p:spPr>
          <a:xfrm>
            <a:off x="0" y="0"/>
            <a:ext cx="11094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with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 of Quantum</a:t>
            </a:r>
            <a:endParaRPr/>
          </a:p>
        </p:txBody>
      </p:sp>
      <p:sp>
        <p:nvSpPr>
          <p:cNvPr id="208" name="Google Shape;208;p28"/>
          <p:cNvSpPr txBox="1"/>
          <p:nvPr>
            <p:ph idx="1" type="subTitle"/>
          </p:nvPr>
        </p:nvSpPr>
        <p:spPr>
          <a:xfrm>
            <a:off x="265500" y="287291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you should be excited and get involved</a:t>
            </a:r>
            <a:endParaRPr/>
          </a:p>
        </p:txBody>
      </p:sp>
      <p:grpSp>
        <p:nvGrpSpPr>
          <p:cNvPr id="209" name="Google Shape;209;p28"/>
          <p:cNvGrpSpPr/>
          <p:nvPr/>
        </p:nvGrpSpPr>
        <p:grpSpPr>
          <a:xfrm>
            <a:off x="4648200" y="1823625"/>
            <a:ext cx="2088301" cy="1927800"/>
            <a:chOff x="4648200" y="1862700"/>
            <a:chExt cx="2088301" cy="1927800"/>
          </a:xfrm>
        </p:grpSpPr>
        <p:sp>
          <p:nvSpPr>
            <p:cNvPr id="210" name="Google Shape;210;p28"/>
            <p:cNvSpPr txBox="1"/>
            <p:nvPr/>
          </p:nvSpPr>
          <p:spPr>
            <a:xfrm>
              <a:off x="4648200" y="1862700"/>
              <a:ext cx="2088300" cy="1927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2"/>
                  </a:solidFill>
                  <a:latin typeface="Roboto"/>
                  <a:ea typeface="Roboto"/>
                  <a:cs typeface="Roboto"/>
                  <a:sym typeface="Roboto"/>
                </a:rPr>
                <a:t>Finance</a:t>
              </a:r>
              <a:r>
                <a:rPr lang="en" sz="1000">
                  <a:solidFill>
                    <a:schemeClr val="lt2"/>
                  </a:solidFill>
                  <a:latin typeface="Roboto"/>
                  <a:ea typeface="Roboto"/>
                  <a:cs typeface="Roboto"/>
                  <a:sym typeface="Roboto"/>
                </a:rPr>
                <a:t>: portfolio optimization</a:t>
              </a:r>
              <a:endPara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211" name="Google Shape;211;p28"/>
            <p:cNvPicPr preferRelativeResize="0"/>
            <p:nvPr/>
          </p:nvPicPr>
          <p:blipFill rotWithShape="1">
            <a:blip r:embed="rId3">
              <a:alphaModFix/>
            </a:blip>
            <a:srcRect b="2639" l="3358" r="2823" t="2753"/>
            <a:stretch/>
          </p:blipFill>
          <p:spPr>
            <a:xfrm>
              <a:off x="4648200" y="1862701"/>
              <a:ext cx="2088301" cy="16532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2" name="Google Shape;212;p28"/>
          <p:cNvGrpSpPr/>
          <p:nvPr/>
        </p:nvGrpSpPr>
        <p:grpSpPr>
          <a:xfrm>
            <a:off x="6831375" y="1750950"/>
            <a:ext cx="2236350" cy="1341600"/>
            <a:chOff x="6831450" y="76200"/>
            <a:chExt cx="2236350" cy="1341600"/>
          </a:xfrm>
        </p:grpSpPr>
        <p:sp>
          <p:nvSpPr>
            <p:cNvPr id="213" name="Google Shape;213;p28"/>
            <p:cNvSpPr txBox="1"/>
            <p:nvPr/>
          </p:nvSpPr>
          <p:spPr>
            <a:xfrm>
              <a:off x="6831525" y="76200"/>
              <a:ext cx="2236200" cy="1341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2"/>
                  </a:solidFill>
                  <a:latin typeface="Roboto"/>
                  <a:ea typeface="Roboto"/>
                  <a:cs typeface="Roboto"/>
                  <a:sym typeface="Roboto"/>
                </a:rPr>
                <a:t>Machine Learning</a:t>
              </a:r>
              <a:r>
                <a:rPr lang="en" sz="1000">
                  <a:solidFill>
                    <a:schemeClr val="lt2"/>
                  </a:solidFill>
                  <a:latin typeface="Roboto"/>
                  <a:ea typeface="Roboto"/>
                  <a:cs typeface="Roboto"/>
                  <a:sym typeface="Roboto"/>
                </a:rPr>
                <a:t>: q-nodes</a:t>
              </a:r>
              <a:endPara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214" name="Google Shape;214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31450" y="76200"/>
              <a:ext cx="2236350" cy="955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5" name="Google Shape;215;p28"/>
          <p:cNvGrpSpPr/>
          <p:nvPr/>
        </p:nvGrpSpPr>
        <p:grpSpPr>
          <a:xfrm>
            <a:off x="4648200" y="3827634"/>
            <a:ext cx="2088300" cy="1262891"/>
            <a:chOff x="4648200" y="1862699"/>
            <a:chExt cx="2088300" cy="1235101"/>
          </a:xfrm>
        </p:grpSpPr>
        <p:sp>
          <p:nvSpPr>
            <p:cNvPr id="216" name="Google Shape;216;p28"/>
            <p:cNvSpPr txBox="1"/>
            <p:nvPr/>
          </p:nvSpPr>
          <p:spPr>
            <a:xfrm>
              <a:off x="4648200" y="1862700"/>
              <a:ext cx="2088300" cy="1235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2"/>
                  </a:solidFill>
                  <a:latin typeface="Roboto"/>
                  <a:ea typeface="Roboto"/>
                  <a:cs typeface="Roboto"/>
                  <a:sym typeface="Roboto"/>
                </a:rPr>
                <a:t>Encryption</a:t>
              </a:r>
              <a:r>
                <a:rPr lang="en" sz="1000">
                  <a:solidFill>
                    <a:schemeClr val="lt2"/>
                  </a:solidFill>
                  <a:latin typeface="Roboto"/>
                  <a:ea typeface="Roboto"/>
                  <a:cs typeface="Roboto"/>
                  <a:sym typeface="Roboto"/>
                </a:rPr>
                <a:t>: period finding</a:t>
              </a:r>
              <a:endPara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217" name="Google Shape;217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48224" y="1862699"/>
              <a:ext cx="2088250" cy="10102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8" name="Google Shape;218;p28"/>
          <p:cNvGrpSpPr/>
          <p:nvPr/>
        </p:nvGrpSpPr>
        <p:grpSpPr>
          <a:xfrm>
            <a:off x="4648200" y="37113"/>
            <a:ext cx="2088300" cy="1710300"/>
            <a:chOff x="4667000" y="76200"/>
            <a:chExt cx="2088300" cy="1710300"/>
          </a:xfrm>
        </p:grpSpPr>
        <p:sp>
          <p:nvSpPr>
            <p:cNvPr id="219" name="Google Shape;219;p28"/>
            <p:cNvSpPr txBox="1"/>
            <p:nvPr/>
          </p:nvSpPr>
          <p:spPr>
            <a:xfrm>
              <a:off x="4667000" y="76200"/>
              <a:ext cx="2088300" cy="1710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2"/>
                  </a:solidFill>
                  <a:latin typeface="Roboto"/>
                  <a:ea typeface="Roboto"/>
                  <a:cs typeface="Roboto"/>
                  <a:sym typeface="Roboto"/>
                </a:rPr>
                <a:t>Chemistry: molecule simulation</a:t>
              </a:r>
              <a:endPara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220" name="Google Shape;220;p2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667000" y="76200"/>
              <a:ext cx="2088250" cy="147343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1" name="Google Shape;221;p28"/>
          <p:cNvGrpSpPr/>
          <p:nvPr/>
        </p:nvGrpSpPr>
        <p:grpSpPr>
          <a:xfrm>
            <a:off x="6831300" y="37125"/>
            <a:ext cx="2236500" cy="1637625"/>
            <a:chOff x="6831375" y="1494000"/>
            <a:chExt cx="2236500" cy="1637625"/>
          </a:xfrm>
        </p:grpSpPr>
        <p:sp>
          <p:nvSpPr>
            <p:cNvPr id="222" name="Google Shape;222;p28"/>
            <p:cNvSpPr txBox="1"/>
            <p:nvPr/>
          </p:nvSpPr>
          <p:spPr>
            <a:xfrm>
              <a:off x="6831375" y="1523025"/>
              <a:ext cx="2236500" cy="1608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2"/>
                  </a:solidFill>
                  <a:latin typeface="Roboto"/>
                  <a:ea typeface="Roboto"/>
                  <a:cs typeface="Roboto"/>
                  <a:sym typeface="Roboto"/>
                </a:rPr>
                <a:t>Search: random arrays</a:t>
              </a:r>
              <a:endPara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223" name="Google Shape;223;p28"/>
            <p:cNvPicPr preferRelativeResize="0"/>
            <p:nvPr/>
          </p:nvPicPr>
          <p:blipFill rotWithShape="1">
            <a:blip r:embed="rId7">
              <a:alphaModFix/>
            </a:blip>
            <a:srcRect b="8" l="0" r="0" t="15908"/>
            <a:stretch/>
          </p:blipFill>
          <p:spPr>
            <a:xfrm>
              <a:off x="6831450" y="1494000"/>
              <a:ext cx="2236351" cy="14103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4" name="Google Shape;224;p28"/>
          <p:cNvGrpSpPr/>
          <p:nvPr/>
        </p:nvGrpSpPr>
        <p:grpSpPr>
          <a:xfrm>
            <a:off x="6831300" y="3168750"/>
            <a:ext cx="2236500" cy="1915500"/>
            <a:chOff x="6831375" y="3213925"/>
            <a:chExt cx="2236500" cy="1915500"/>
          </a:xfrm>
        </p:grpSpPr>
        <p:sp>
          <p:nvSpPr>
            <p:cNvPr id="225" name="Google Shape;225;p28"/>
            <p:cNvSpPr txBox="1"/>
            <p:nvPr/>
          </p:nvSpPr>
          <p:spPr>
            <a:xfrm>
              <a:off x="6831375" y="3213925"/>
              <a:ext cx="2236500" cy="1915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2"/>
                  </a:solidFill>
                  <a:latin typeface="Roboto"/>
                  <a:ea typeface="Roboto"/>
                  <a:cs typeface="Roboto"/>
                  <a:sym typeface="Roboto"/>
                </a:rPr>
                <a:t>Optimization</a:t>
              </a:r>
              <a:r>
                <a:rPr lang="en" sz="1000">
                  <a:solidFill>
                    <a:schemeClr val="lt2"/>
                  </a:solidFill>
                  <a:latin typeface="Roboto"/>
                  <a:ea typeface="Roboto"/>
                  <a:cs typeface="Roboto"/>
                  <a:sym typeface="Roboto"/>
                </a:rPr>
                <a:t>: quantum tunneling</a:t>
              </a:r>
              <a:endPara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226" name="Google Shape;226;p28"/>
            <p:cNvPicPr preferRelativeResize="0"/>
            <p:nvPr/>
          </p:nvPicPr>
          <p:blipFill rotWithShape="1">
            <a:blip r:embed="rId8">
              <a:alphaModFix/>
            </a:blip>
            <a:srcRect b="19768" l="0" r="50335" t="0"/>
            <a:stretch/>
          </p:blipFill>
          <p:spPr>
            <a:xfrm>
              <a:off x="6981438" y="3236850"/>
              <a:ext cx="1936375" cy="1662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7" name="Google Shape;227;p28"/>
          <p:cNvSpPr txBox="1"/>
          <p:nvPr/>
        </p:nvSpPr>
        <p:spPr>
          <a:xfrm>
            <a:off x="0" y="0"/>
            <a:ext cx="897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Working in</a:t>
            </a:r>
            <a:endParaRPr sz="12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</a:t>
            </a:r>
            <a:endParaRPr/>
          </a:p>
        </p:txBody>
      </p:sp>
      <p:sp>
        <p:nvSpPr>
          <p:cNvPr id="233" name="Google Shape;233;p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We need quantum if we want more power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Qubits exhibit unique </a:t>
            </a:r>
            <a:r>
              <a:rPr lang="en"/>
              <a:t>properties</a:t>
            </a:r>
            <a:r>
              <a:rPr lang="en"/>
              <a:t> which can be leveraged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Simulate basic examples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Run circuits on hardware with</a:t>
            </a:r>
            <a:r>
              <a:rPr lang="en"/>
              <a:t> Qiskit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The future of quantum brings big change</a:t>
            </a:r>
            <a:endParaRPr/>
          </a:p>
        </p:txBody>
      </p:sp>
      <p:pic>
        <p:nvPicPr>
          <p:cNvPr id="234" name="Google Shape;23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3275" y="440050"/>
            <a:ext cx="5684526" cy="4263398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9"/>
          <p:cNvSpPr txBox="1"/>
          <p:nvPr/>
        </p:nvSpPr>
        <p:spPr>
          <a:xfrm>
            <a:off x="0" y="0"/>
            <a:ext cx="897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Working in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29"/>
          <p:cNvSpPr txBox="1"/>
          <p:nvPr/>
        </p:nvSpPr>
        <p:spPr>
          <a:xfrm>
            <a:off x="8297325" y="4430900"/>
            <a:ext cx="770700" cy="2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Not real... but pretty oo aa</a:t>
            </a:r>
            <a:endParaRPr sz="400">
              <a:solidFill>
                <a:srgbClr val="CCCC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get involved — Qiskit Plug </a:t>
            </a:r>
            <a:endParaRPr/>
          </a:p>
        </p:txBody>
      </p:sp>
      <p:sp>
        <p:nvSpPr>
          <p:cNvPr id="242" name="Google Shape;242;p3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Learn</a:t>
            </a:r>
            <a:r>
              <a:rPr lang="en" sz="1600"/>
              <a:t>: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https://qiskit.org/learn/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Join: </a:t>
            </a:r>
            <a:r>
              <a:rPr lang="en" sz="1600" u="sng">
                <a:solidFill>
                  <a:schemeClr val="hlink"/>
                </a:solidFill>
                <a:hlinkClick r:id="rId4"/>
              </a:rPr>
              <a:t>https://ibm.co/joinqiskitslack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Become: </a:t>
            </a:r>
            <a:r>
              <a:rPr lang="en" sz="1600" u="sng">
                <a:solidFill>
                  <a:schemeClr val="hlink"/>
                </a:solidFill>
                <a:hlinkClick r:id="rId5"/>
              </a:rPr>
              <a:t>https://qiskit.org/advocates/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Research: </a:t>
            </a:r>
            <a:r>
              <a:rPr lang="en" sz="1600" u="sng">
                <a:solidFill>
                  <a:schemeClr val="hlink"/>
                </a:solidFill>
                <a:hlinkClick r:id="rId6"/>
              </a:rPr>
              <a:t>https://www.ibm.com/quantum-computing/network/researchers</a:t>
            </a:r>
            <a:endParaRPr sz="1600"/>
          </a:p>
        </p:txBody>
      </p:sp>
      <p:sp>
        <p:nvSpPr>
          <p:cNvPr id="243" name="Google Shape;243;p30"/>
          <p:cNvSpPr txBox="1"/>
          <p:nvPr/>
        </p:nvSpPr>
        <p:spPr>
          <a:xfrm>
            <a:off x="0" y="0"/>
            <a:ext cx="897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Working in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249" name="Google Shape;249;p31"/>
          <p:cNvSpPr txBox="1"/>
          <p:nvPr/>
        </p:nvSpPr>
        <p:spPr>
          <a:xfrm>
            <a:off x="-5700" y="788675"/>
            <a:ext cx="9144000" cy="29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https://ibm.co/3lIitjx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https://github.com/splch/quantum-for-cs/blob/master/presentation%20code.ipynb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https://qiskit.org/learn/intro-qc-qh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https://www.ibm.com/blogs/research/2017/09/qc-how-it-works/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https://www.ibm.com/quantum-computing/learn/what-is-quantum-computing/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8"/>
              </a:rPr>
              <a:t>https://newscenter.lbl.gov/2016/10/06/smallest-transistor-1-nm-gate/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9"/>
              </a:rPr>
              <a:t>https://qiskit.org/documentation/tutorials/finance/06_basket_option_pricing.html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10"/>
              </a:rPr>
              <a:t>https://quantum-computing.ibm.com/docs/iqx/guide/shors-algorithm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11"/>
              </a:rPr>
              <a:t>https://slideplayer.com/slide/3169508/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12"/>
              </a:rPr>
              <a:t>https://medium.com/qiskit/project-highlight-hybrid-quantum-classical-machine-learning-e5319982e3b1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13"/>
              </a:rPr>
              <a:t>https://medium.com/@quantum_wa/quantum-annealing-cdb129e96601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31"/>
          <p:cNvSpPr txBox="1"/>
          <p:nvPr/>
        </p:nvSpPr>
        <p:spPr>
          <a:xfrm>
            <a:off x="0" y="3902500"/>
            <a:ext cx="9144000" cy="1241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85725" rotWithShape="0" algn="bl" dir="16200000" dist="285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Thank you!			Questions?</a:t>
            </a:r>
            <a:endParaRPr sz="3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71900" y="1919075"/>
            <a:ext cx="8222100" cy="25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Why Quantum?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is Quantum?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Working with Quantum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Working in Quantum </a:t>
            </a:r>
            <a:r>
              <a:rPr lang="en"/>
              <a:t>😉</a:t>
            </a:r>
            <a:endParaRPr/>
          </a:p>
        </p:txBody>
      </p:sp>
      <p:cxnSp>
        <p:nvCxnSpPr>
          <p:cNvPr id="76" name="Google Shape;76;p14"/>
          <p:cNvCxnSpPr>
            <a:stCxn id="75" idx="1"/>
          </p:cNvCxnSpPr>
          <p:nvPr/>
        </p:nvCxnSpPr>
        <p:spPr>
          <a:xfrm>
            <a:off x="471900" y="3189125"/>
            <a:ext cx="8222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Bits</a:t>
            </a:r>
            <a:endParaRPr sz="2800"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1389600"/>
            <a:ext cx="2808000" cy="1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Bits are </a:t>
            </a:r>
            <a:r>
              <a:rPr lang="en" sz="1800"/>
              <a:t>transistors</a:t>
            </a:r>
            <a:r>
              <a:rPr lang="en" sz="1800"/>
              <a:t> which either allow or inhibit electron flow.</a:t>
            </a:r>
            <a:endParaRPr sz="1800"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8550" y="1389600"/>
            <a:ext cx="4618376" cy="18072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311700" y="2571600"/>
            <a:ext cx="2808000" cy="21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Small densely-packed transistors are why your phone is more powerful than 184,000 NASA computers in 1969.</a:t>
            </a:r>
            <a:endParaRPr sz="1800"/>
          </a:p>
        </p:txBody>
      </p:sp>
      <p:sp>
        <p:nvSpPr>
          <p:cNvPr id="85" name="Google Shape;85;p15"/>
          <p:cNvSpPr txBox="1"/>
          <p:nvPr/>
        </p:nvSpPr>
        <p:spPr>
          <a:xfrm>
            <a:off x="0" y="0"/>
            <a:ext cx="5883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Smaller </a:t>
            </a:r>
            <a:r>
              <a:rPr lang="en"/>
              <a:t>Transistors Lead to Quantum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4807375" y="1775977"/>
            <a:ext cx="4260300" cy="15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As </a:t>
            </a:r>
            <a:r>
              <a:rPr lang="en"/>
              <a:t>transistors</a:t>
            </a:r>
            <a:r>
              <a:rPr lang="en"/>
              <a:t> approach the size of atoms (only 30x larger), electrons occasionally “jump” across the gates and do all sorts of </a:t>
            </a:r>
            <a:r>
              <a:rPr i="1" lang="en"/>
              <a:t>funky</a:t>
            </a:r>
            <a:r>
              <a:rPr lang="en"/>
              <a:t> things.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75" y="1775981"/>
            <a:ext cx="4404300" cy="32999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4807375" y="3367476"/>
            <a:ext cx="4260300" cy="10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Soon, we will be limited by size and error.</a:t>
            </a:r>
            <a:endParaRPr/>
          </a:p>
        </p:txBody>
      </p:sp>
      <p:sp>
        <p:nvSpPr>
          <p:cNvPr id="94" name="Google Shape;94;p16"/>
          <p:cNvSpPr txBox="1"/>
          <p:nvPr/>
        </p:nvSpPr>
        <p:spPr>
          <a:xfrm>
            <a:off x="0" y="0"/>
            <a:ext cx="5883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Why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go </a:t>
            </a:r>
            <a:r>
              <a:rPr i="1" lang="en" sz="3000"/>
              <a:t>smaller</a:t>
            </a:r>
            <a:r>
              <a:rPr lang="en"/>
              <a:t>?</a:t>
            </a:r>
            <a:endParaRPr/>
          </a:p>
        </p:txBody>
      </p:sp>
      <p:sp>
        <p:nvSpPr>
          <p:cNvPr id="100" name="Google Shape;100;p17"/>
          <p:cNvSpPr txBox="1"/>
          <p:nvPr/>
        </p:nvSpPr>
        <p:spPr>
          <a:xfrm>
            <a:off x="0" y="0"/>
            <a:ext cx="5883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What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Qubits</a:t>
            </a:r>
            <a:endParaRPr sz="2800"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11700" y="1389450"/>
            <a:ext cx="2628000" cy="11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If we change our idea about a bit</a:t>
            </a:r>
            <a:endParaRPr sz="1800"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57230" t="0"/>
          <a:stretch/>
        </p:blipFill>
        <p:spPr>
          <a:xfrm>
            <a:off x="3348888" y="1001400"/>
            <a:ext cx="2446225" cy="31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 rotWithShape="1">
          <a:blip r:embed="rId3">
            <a:alphaModFix/>
          </a:blip>
          <a:srcRect b="0" l="42781" r="0" t="0"/>
          <a:stretch/>
        </p:blipFill>
        <p:spPr>
          <a:xfrm>
            <a:off x="5795125" y="1001400"/>
            <a:ext cx="3272549" cy="314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11700" y="1702325"/>
            <a:ext cx="2628000" cy="16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	    </a:t>
            </a:r>
            <a:r>
              <a:rPr lang="en" sz="1800"/>
              <a:t>to include quantum properties we can leverage atomic transistors.</a:t>
            </a:r>
            <a:endParaRPr sz="1800"/>
          </a:p>
        </p:txBody>
      </p:sp>
      <p:sp>
        <p:nvSpPr>
          <p:cNvPr id="110" name="Google Shape;110;p18"/>
          <p:cNvSpPr txBox="1"/>
          <p:nvPr/>
        </p:nvSpPr>
        <p:spPr>
          <a:xfrm>
            <a:off x="0" y="0"/>
            <a:ext cx="5883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What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311700" y="4662100"/>
            <a:ext cx="59988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Funky</a:t>
            </a:r>
            <a:r>
              <a:rPr lang="en"/>
              <a:t> things in quantum</a:t>
            </a:r>
            <a:endParaRPr/>
          </a:p>
        </p:txBody>
      </p:sp>
      <p:sp>
        <p:nvSpPr>
          <p:cNvPr id="116" name="Google Shape;116;p19"/>
          <p:cNvSpPr txBox="1"/>
          <p:nvPr/>
        </p:nvSpPr>
        <p:spPr>
          <a:xfrm>
            <a:off x="531025" y="259025"/>
            <a:ext cx="36654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2"/>
                </a:solidFill>
              </a:rPr>
              <a:t>Superposition</a:t>
            </a:r>
            <a:endParaRPr sz="2800">
              <a:solidFill>
                <a:schemeClr val="lt2"/>
              </a:solidFill>
            </a:endParaRPr>
          </a:p>
        </p:txBody>
      </p:sp>
      <p:grpSp>
        <p:nvGrpSpPr>
          <p:cNvPr id="117" name="Google Shape;117;p19"/>
          <p:cNvGrpSpPr/>
          <p:nvPr/>
        </p:nvGrpSpPr>
        <p:grpSpPr>
          <a:xfrm>
            <a:off x="531025" y="1039725"/>
            <a:ext cx="4697001" cy="1098700"/>
            <a:chOff x="531025" y="1039725"/>
            <a:chExt cx="4697001" cy="1098700"/>
          </a:xfrm>
        </p:grpSpPr>
        <p:pic>
          <p:nvPicPr>
            <p:cNvPr id="118" name="Google Shape;118;p19"/>
            <p:cNvPicPr preferRelativeResize="0"/>
            <p:nvPr/>
          </p:nvPicPr>
          <p:blipFill rotWithShape="1">
            <a:blip r:embed="rId3">
              <a:alphaModFix/>
            </a:blip>
            <a:srcRect b="14405" l="0" r="0" t="0"/>
            <a:stretch/>
          </p:blipFill>
          <p:spPr>
            <a:xfrm>
              <a:off x="531025" y="1039725"/>
              <a:ext cx="1318800" cy="109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9" name="Google Shape;119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26775" y="1126462"/>
              <a:ext cx="939635" cy="9252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288400" y="1119259"/>
              <a:ext cx="939625" cy="9396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" name="Google Shape;121;p19"/>
            <p:cNvSpPr txBox="1"/>
            <p:nvPr/>
          </p:nvSpPr>
          <p:spPr>
            <a:xfrm>
              <a:off x="1849825" y="1161388"/>
              <a:ext cx="531900" cy="8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/>
                <a:t>=</a:t>
              </a:r>
              <a:endParaRPr sz="2800"/>
            </a:p>
          </p:txBody>
        </p:sp>
        <p:sp>
          <p:nvSpPr>
            <p:cNvPr id="122" name="Google Shape;122;p19"/>
            <p:cNvSpPr txBox="1"/>
            <p:nvPr/>
          </p:nvSpPr>
          <p:spPr>
            <a:xfrm>
              <a:off x="3611450" y="1161125"/>
              <a:ext cx="531900" cy="8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/>
                <a:t>+</a:t>
              </a:r>
              <a:endParaRPr sz="2800"/>
            </a:p>
          </p:txBody>
        </p:sp>
      </p:grpSp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14405" l="0" r="0" t="0"/>
          <a:stretch/>
        </p:blipFill>
        <p:spPr>
          <a:xfrm>
            <a:off x="531025" y="3131875"/>
            <a:ext cx="1318800" cy="109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531025" y="2207200"/>
            <a:ext cx="36654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2"/>
                </a:solidFill>
              </a:rPr>
              <a:t>Entanglement</a:t>
            </a:r>
            <a:endParaRPr sz="2800">
              <a:solidFill>
                <a:schemeClr val="lt2"/>
              </a:solidFill>
            </a:endParaRPr>
          </a:p>
        </p:txBody>
      </p:sp>
      <p:pic>
        <p:nvPicPr>
          <p:cNvPr id="125" name="Google Shape;125;p19"/>
          <p:cNvPicPr preferRelativeResize="0"/>
          <p:nvPr/>
        </p:nvPicPr>
        <p:blipFill rotWithShape="1">
          <a:blip r:embed="rId3">
            <a:alphaModFix/>
          </a:blip>
          <a:srcRect b="14405" l="0" r="0" t="0"/>
          <a:stretch/>
        </p:blipFill>
        <p:spPr>
          <a:xfrm>
            <a:off x="1849825" y="3131875"/>
            <a:ext cx="1318800" cy="109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5575" y="3184237"/>
            <a:ext cx="939635" cy="92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/>
        </p:nvSpPr>
        <p:spPr>
          <a:xfrm>
            <a:off x="3168625" y="3219163"/>
            <a:ext cx="5319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=</a:t>
            </a:r>
            <a:endParaRPr sz="2800"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0250" y="3218625"/>
            <a:ext cx="939635" cy="92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1875" y="3211422"/>
            <a:ext cx="939626" cy="93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 txBox="1"/>
          <p:nvPr/>
        </p:nvSpPr>
        <p:spPr>
          <a:xfrm>
            <a:off x="6014925" y="3253288"/>
            <a:ext cx="5319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+</a:t>
            </a:r>
            <a:endParaRPr sz="2800"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76550" y="3211447"/>
            <a:ext cx="939626" cy="93962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/>
        </p:nvSpPr>
        <p:spPr>
          <a:xfrm>
            <a:off x="0" y="0"/>
            <a:ext cx="5883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What</a:t>
            </a:r>
            <a:endParaRPr sz="12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43650" y="4707125"/>
            <a:ext cx="84567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move from transistors to quantized harmonic oscillators</a:t>
            </a:r>
            <a:endParaRPr/>
          </a:p>
        </p:txBody>
      </p:sp>
      <p:pic>
        <p:nvPicPr>
          <p:cNvPr id="138" name="Google Shape;138;p20"/>
          <p:cNvPicPr preferRelativeResize="0"/>
          <p:nvPr/>
        </p:nvPicPr>
        <p:blipFill rotWithShape="1">
          <a:blip r:embed="rId3">
            <a:alphaModFix/>
          </a:blip>
          <a:srcRect b="0" l="0" r="21408" t="0"/>
          <a:stretch/>
        </p:blipFill>
        <p:spPr>
          <a:xfrm>
            <a:off x="1509975" y="330700"/>
            <a:ext cx="2314049" cy="392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5334025" y="0"/>
            <a:ext cx="3810000" cy="4707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Two conditions must be met to induce quantum effects: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0" name="Google Shape;140;p20"/>
          <p:cNvSpPr txBox="1"/>
          <p:nvPr/>
        </p:nvSpPr>
        <p:spPr>
          <a:xfrm>
            <a:off x="0" y="0"/>
            <a:ext cx="5883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What</a:t>
            </a:r>
            <a:endParaRPr sz="12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5334025" y="-12"/>
            <a:ext cx="3810000" cy="47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arenR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Isolated from the environment in a vacuum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AutoNum type="arabicParenR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Kept at near 0°K 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Simulate Quantum Computing</a:t>
            </a:r>
            <a:endParaRPr/>
          </a:p>
        </p:txBody>
      </p:sp>
      <p:sp>
        <p:nvSpPr>
          <p:cNvPr id="147" name="Google Shape;147;p21"/>
          <p:cNvSpPr txBox="1"/>
          <p:nvPr/>
        </p:nvSpPr>
        <p:spPr>
          <a:xfrm>
            <a:off x="0" y="0"/>
            <a:ext cx="11094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with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